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8" d="100"/>
          <a:sy n="58" d="100"/>
        </p:scale>
        <p:origin x="-1421" y="-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B95B2C5-D91E-4ACA-8360-898F198B45E0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3BEAF4D-5201-421F-8A0D-71CCEFEC7A1C}">
      <dgm:prSet phldrT="[Текст]" custT="1"/>
      <dgm:spPr>
        <a:solidFill>
          <a:schemeClr val="accent3">
            <a:lumMod val="40000"/>
            <a:lumOff val="60000"/>
          </a:schemeClr>
        </a:solidFill>
        <a:ln>
          <a:solidFill>
            <a:srgbClr val="00B050"/>
          </a:solidFill>
        </a:ln>
      </dgm:spPr>
      <dgm:t>
        <a:bodyPr/>
        <a:lstStyle/>
        <a:p>
          <a:r>
            <a:rPr lang="ru-RU" sz="28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Игры и творческие задания</a:t>
          </a:r>
          <a:endParaRPr lang="ru-RU" sz="28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70F1801-2905-4B2E-999B-955220C04F5D}" type="parTrans" cxnId="{618205AF-490C-4FA1-BD4B-3EBA5E14B000}">
      <dgm:prSet/>
      <dgm:spPr>
        <a:ln>
          <a:solidFill>
            <a:srgbClr val="00B050"/>
          </a:solidFill>
        </a:ln>
      </dgm:spPr>
      <dgm:t>
        <a:bodyPr/>
        <a:lstStyle/>
        <a:p>
          <a:endParaRPr lang="ru-RU"/>
        </a:p>
      </dgm:t>
    </dgm:pt>
    <dgm:pt modelId="{23D6FF83-E4FF-411D-82C0-5DA432EFB8CA}" type="sibTrans" cxnId="{618205AF-490C-4FA1-BD4B-3EBA5E14B000}">
      <dgm:prSet/>
      <dgm:spPr/>
      <dgm:t>
        <a:bodyPr/>
        <a:lstStyle/>
        <a:p>
          <a:endParaRPr lang="ru-RU"/>
        </a:p>
      </dgm:t>
    </dgm:pt>
    <dgm:pt modelId="{7894A568-BD95-443B-AFFB-92B0C9BD82E7}">
      <dgm:prSet phldrT="[Текст]" custT="1"/>
      <dgm:spPr>
        <a:solidFill>
          <a:schemeClr val="accent3">
            <a:lumMod val="40000"/>
            <a:lumOff val="60000"/>
          </a:schemeClr>
        </a:solidFill>
        <a:ln>
          <a:solidFill>
            <a:srgbClr val="00B050"/>
          </a:solidFill>
        </a:ln>
      </dgm:spPr>
      <dgm:t>
        <a:bodyPr/>
        <a:lstStyle/>
        <a:p>
          <a:r>
            <a:rPr lang="ru-RU" sz="28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Усвоение моделей составления сказок</a:t>
          </a:r>
          <a:endParaRPr lang="ru-RU" sz="28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077FBDE-6C25-484A-A988-169B53AA614A}" type="parTrans" cxnId="{3987FE1E-B1CA-425C-A602-0DEBEC7E6788}">
      <dgm:prSet/>
      <dgm:spPr>
        <a:ln>
          <a:solidFill>
            <a:srgbClr val="00B050"/>
          </a:solidFill>
        </a:ln>
      </dgm:spPr>
      <dgm:t>
        <a:bodyPr/>
        <a:lstStyle/>
        <a:p>
          <a:endParaRPr lang="ru-RU"/>
        </a:p>
      </dgm:t>
    </dgm:pt>
    <dgm:pt modelId="{DEF13FC7-77D4-482B-8A51-A7FBE541038F}" type="sibTrans" cxnId="{3987FE1E-B1CA-425C-A602-0DEBEC7E6788}">
      <dgm:prSet/>
      <dgm:spPr/>
      <dgm:t>
        <a:bodyPr/>
        <a:lstStyle/>
        <a:p>
          <a:endParaRPr lang="ru-RU"/>
        </a:p>
      </dgm:t>
    </dgm:pt>
    <dgm:pt modelId="{06CD139C-23FC-4A44-9671-7DF86C1045DD}">
      <dgm:prSet phldrT="[Текст]" custT="1"/>
      <dgm:spPr>
        <a:solidFill>
          <a:schemeClr val="accent3">
            <a:lumMod val="40000"/>
            <a:lumOff val="60000"/>
          </a:schemeClr>
        </a:solidFill>
        <a:ln>
          <a:solidFill>
            <a:srgbClr val="00B050"/>
          </a:solidFill>
        </a:ln>
      </dgm:spPr>
      <dgm:t>
        <a:bodyPr/>
        <a:lstStyle/>
        <a:p>
          <a:r>
            <a:rPr lang="ru-RU" sz="3200" dirty="0" smtClean="0">
              <a:solidFill>
                <a:srgbClr val="FF0000"/>
              </a:solidFill>
              <a:latin typeface="Arial Black" panose="020B0A04020102020204" pitchFamily="34" charset="0"/>
              <a:cs typeface="Aharoni" panose="02010803020104030203" pitchFamily="2" charset="-79"/>
            </a:rPr>
            <a:t>Обучение дошкольников составлению текстов сказочного содержания</a:t>
          </a:r>
          <a:endParaRPr lang="ru-RU" sz="3200" dirty="0"/>
        </a:p>
      </dgm:t>
    </dgm:pt>
    <dgm:pt modelId="{AB74A5F7-D31A-4A9B-95F4-CF99F2E2DF0F}" type="sibTrans" cxnId="{F0855F3F-614E-4C11-BFF5-FCE380C69F74}">
      <dgm:prSet/>
      <dgm:spPr/>
      <dgm:t>
        <a:bodyPr/>
        <a:lstStyle/>
        <a:p>
          <a:endParaRPr lang="ru-RU"/>
        </a:p>
      </dgm:t>
    </dgm:pt>
    <dgm:pt modelId="{FBEB6EFA-B284-4DFE-AE6B-C67A0E31A30D}" type="parTrans" cxnId="{F0855F3F-614E-4C11-BFF5-FCE380C69F74}">
      <dgm:prSet/>
      <dgm:spPr/>
      <dgm:t>
        <a:bodyPr/>
        <a:lstStyle/>
        <a:p>
          <a:endParaRPr lang="ru-RU"/>
        </a:p>
      </dgm:t>
    </dgm:pt>
    <dgm:pt modelId="{1731D2C2-1239-4AB3-945C-55DF6A467189}" type="pres">
      <dgm:prSet presAssocID="{7B95B2C5-D91E-4ACA-8360-898F198B45E0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458BDB5D-C8E5-4A2C-BA42-4EC4FF585483}" type="pres">
      <dgm:prSet presAssocID="{06CD139C-23FC-4A44-9671-7DF86C1045DD}" presName="hierRoot1" presStyleCnt="0">
        <dgm:presLayoutVars>
          <dgm:hierBranch val="init"/>
        </dgm:presLayoutVars>
      </dgm:prSet>
      <dgm:spPr/>
    </dgm:pt>
    <dgm:pt modelId="{34480EEC-0BD8-4761-A8FD-8D7F8C0BDB5C}" type="pres">
      <dgm:prSet presAssocID="{06CD139C-23FC-4A44-9671-7DF86C1045DD}" presName="rootComposite1" presStyleCnt="0"/>
      <dgm:spPr/>
    </dgm:pt>
    <dgm:pt modelId="{6574B9D9-F989-4127-B33D-97E27D810049}" type="pres">
      <dgm:prSet presAssocID="{06CD139C-23FC-4A44-9671-7DF86C1045DD}" presName="rootText1" presStyleLbl="node0" presStyleIdx="0" presStyleCnt="1" custScaleX="189596" custScaleY="126749" custLinFactNeighborY="-1724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75666B5-9592-4E96-A901-A2D9F4EDBF9B}" type="pres">
      <dgm:prSet presAssocID="{06CD139C-23FC-4A44-9671-7DF86C1045DD}" presName="rootConnector1" presStyleLbl="node1" presStyleIdx="0" presStyleCnt="0"/>
      <dgm:spPr/>
      <dgm:t>
        <a:bodyPr/>
        <a:lstStyle/>
        <a:p>
          <a:endParaRPr lang="ru-RU"/>
        </a:p>
      </dgm:t>
    </dgm:pt>
    <dgm:pt modelId="{3897F2BD-DAFE-47F2-80E4-C30E79560222}" type="pres">
      <dgm:prSet presAssocID="{06CD139C-23FC-4A44-9671-7DF86C1045DD}" presName="hierChild2" presStyleCnt="0"/>
      <dgm:spPr/>
    </dgm:pt>
    <dgm:pt modelId="{FB4B2AB8-0930-488F-91BD-F3E1128CC6D6}" type="pres">
      <dgm:prSet presAssocID="{770F1801-2905-4B2E-999B-955220C04F5D}" presName="Name37" presStyleLbl="parChTrans1D2" presStyleIdx="0" presStyleCnt="2"/>
      <dgm:spPr/>
      <dgm:t>
        <a:bodyPr/>
        <a:lstStyle/>
        <a:p>
          <a:endParaRPr lang="ru-RU"/>
        </a:p>
      </dgm:t>
    </dgm:pt>
    <dgm:pt modelId="{B7070197-7488-4788-8851-64B14B343395}" type="pres">
      <dgm:prSet presAssocID="{53BEAF4D-5201-421F-8A0D-71CCEFEC7A1C}" presName="hierRoot2" presStyleCnt="0">
        <dgm:presLayoutVars>
          <dgm:hierBranch val="init"/>
        </dgm:presLayoutVars>
      </dgm:prSet>
      <dgm:spPr/>
    </dgm:pt>
    <dgm:pt modelId="{4F1AF92C-4A0A-44B6-A75F-D1DA379E633F}" type="pres">
      <dgm:prSet presAssocID="{53BEAF4D-5201-421F-8A0D-71CCEFEC7A1C}" presName="rootComposite" presStyleCnt="0"/>
      <dgm:spPr/>
    </dgm:pt>
    <dgm:pt modelId="{8D31E67B-7E9F-45DA-AEEA-AD44C99FF4AA}" type="pres">
      <dgm:prSet presAssocID="{53BEAF4D-5201-421F-8A0D-71CCEFEC7A1C}" presName="rootText" presStyleLbl="node2" presStyleIdx="0" presStyleCnt="2" custScaleY="80990" custLinFactNeighborX="225" custLinFactNeighborY="-800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AA986C0-0E7E-4D1C-B427-BD33989ABF25}" type="pres">
      <dgm:prSet presAssocID="{53BEAF4D-5201-421F-8A0D-71CCEFEC7A1C}" presName="rootConnector" presStyleLbl="node2" presStyleIdx="0" presStyleCnt="2"/>
      <dgm:spPr/>
      <dgm:t>
        <a:bodyPr/>
        <a:lstStyle/>
        <a:p>
          <a:endParaRPr lang="ru-RU"/>
        </a:p>
      </dgm:t>
    </dgm:pt>
    <dgm:pt modelId="{F511F6EC-A084-405B-B834-AC52267BE401}" type="pres">
      <dgm:prSet presAssocID="{53BEAF4D-5201-421F-8A0D-71CCEFEC7A1C}" presName="hierChild4" presStyleCnt="0"/>
      <dgm:spPr/>
    </dgm:pt>
    <dgm:pt modelId="{06C96ABC-AAEC-4BCE-A2A4-102DC428DD69}" type="pres">
      <dgm:prSet presAssocID="{53BEAF4D-5201-421F-8A0D-71CCEFEC7A1C}" presName="hierChild5" presStyleCnt="0"/>
      <dgm:spPr/>
    </dgm:pt>
    <dgm:pt modelId="{54DA20D4-6185-40D4-9221-3F34AB64451A}" type="pres">
      <dgm:prSet presAssocID="{2077FBDE-6C25-484A-A988-169B53AA614A}" presName="Name37" presStyleLbl="parChTrans1D2" presStyleIdx="1" presStyleCnt="2"/>
      <dgm:spPr/>
      <dgm:t>
        <a:bodyPr/>
        <a:lstStyle/>
        <a:p>
          <a:endParaRPr lang="ru-RU"/>
        </a:p>
      </dgm:t>
    </dgm:pt>
    <dgm:pt modelId="{EA49A874-8A47-43DB-B763-1A9F6EE75154}" type="pres">
      <dgm:prSet presAssocID="{7894A568-BD95-443B-AFFB-92B0C9BD82E7}" presName="hierRoot2" presStyleCnt="0">
        <dgm:presLayoutVars>
          <dgm:hierBranch val="init"/>
        </dgm:presLayoutVars>
      </dgm:prSet>
      <dgm:spPr/>
    </dgm:pt>
    <dgm:pt modelId="{5DF6AFCA-51CC-46DE-B6B0-DCBE1B7F7156}" type="pres">
      <dgm:prSet presAssocID="{7894A568-BD95-443B-AFFB-92B0C9BD82E7}" presName="rootComposite" presStyleCnt="0"/>
      <dgm:spPr/>
    </dgm:pt>
    <dgm:pt modelId="{9DD799CF-F4A9-4EC4-BF55-BD67F7EF4AC5}" type="pres">
      <dgm:prSet presAssocID="{7894A568-BD95-443B-AFFB-92B0C9BD82E7}" presName="rootText" presStyleLbl="node2" presStyleIdx="1" presStyleCnt="2" custScaleY="80990" custLinFactNeighborX="-2159" custLinFactNeighborY="-800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45390BF-0E83-43A3-9909-BE1415301D51}" type="pres">
      <dgm:prSet presAssocID="{7894A568-BD95-443B-AFFB-92B0C9BD82E7}" presName="rootConnector" presStyleLbl="node2" presStyleIdx="1" presStyleCnt="2"/>
      <dgm:spPr/>
      <dgm:t>
        <a:bodyPr/>
        <a:lstStyle/>
        <a:p>
          <a:endParaRPr lang="ru-RU"/>
        </a:p>
      </dgm:t>
    </dgm:pt>
    <dgm:pt modelId="{9ACC14BF-4832-46B0-8AD7-260928851D8D}" type="pres">
      <dgm:prSet presAssocID="{7894A568-BD95-443B-AFFB-92B0C9BD82E7}" presName="hierChild4" presStyleCnt="0"/>
      <dgm:spPr/>
    </dgm:pt>
    <dgm:pt modelId="{9D8D7F19-CBFE-4646-BA8A-4A3E44ABA953}" type="pres">
      <dgm:prSet presAssocID="{7894A568-BD95-443B-AFFB-92B0C9BD82E7}" presName="hierChild5" presStyleCnt="0"/>
      <dgm:spPr/>
    </dgm:pt>
    <dgm:pt modelId="{88731CBF-B7A7-4F30-99DB-C74E9BFB26D0}" type="pres">
      <dgm:prSet presAssocID="{06CD139C-23FC-4A44-9671-7DF86C1045DD}" presName="hierChild3" presStyleCnt="0"/>
      <dgm:spPr/>
    </dgm:pt>
  </dgm:ptLst>
  <dgm:cxnLst>
    <dgm:cxn modelId="{A57D84BD-3C71-4DC3-95CB-C2DCA1E4877D}" type="presOf" srcId="{06CD139C-23FC-4A44-9671-7DF86C1045DD}" destId="{F75666B5-9592-4E96-A901-A2D9F4EDBF9B}" srcOrd="1" destOrd="0" presId="urn:microsoft.com/office/officeart/2005/8/layout/orgChart1"/>
    <dgm:cxn modelId="{44D6E350-6098-4EA0-BF01-89AC0D65C9CA}" type="presOf" srcId="{53BEAF4D-5201-421F-8A0D-71CCEFEC7A1C}" destId="{9AA986C0-0E7E-4D1C-B427-BD33989ABF25}" srcOrd="1" destOrd="0" presId="urn:microsoft.com/office/officeart/2005/8/layout/orgChart1"/>
    <dgm:cxn modelId="{CC5C0D20-7D9B-49E8-B6A6-9AD7C0D03BCE}" type="presOf" srcId="{770F1801-2905-4B2E-999B-955220C04F5D}" destId="{FB4B2AB8-0930-488F-91BD-F3E1128CC6D6}" srcOrd="0" destOrd="0" presId="urn:microsoft.com/office/officeart/2005/8/layout/orgChart1"/>
    <dgm:cxn modelId="{F0855F3F-614E-4C11-BFF5-FCE380C69F74}" srcId="{7B95B2C5-D91E-4ACA-8360-898F198B45E0}" destId="{06CD139C-23FC-4A44-9671-7DF86C1045DD}" srcOrd="0" destOrd="0" parTransId="{FBEB6EFA-B284-4DFE-AE6B-C67A0E31A30D}" sibTransId="{AB74A5F7-D31A-4A9B-95F4-CF99F2E2DF0F}"/>
    <dgm:cxn modelId="{4D12E8E2-5771-4C37-8CFC-D1FF83C742CF}" type="presOf" srcId="{06CD139C-23FC-4A44-9671-7DF86C1045DD}" destId="{6574B9D9-F989-4127-B33D-97E27D810049}" srcOrd="0" destOrd="0" presId="urn:microsoft.com/office/officeart/2005/8/layout/orgChart1"/>
    <dgm:cxn modelId="{D9330BAA-9184-4187-BF7C-9AB08CA95805}" type="presOf" srcId="{53BEAF4D-5201-421F-8A0D-71CCEFEC7A1C}" destId="{8D31E67B-7E9F-45DA-AEEA-AD44C99FF4AA}" srcOrd="0" destOrd="0" presId="urn:microsoft.com/office/officeart/2005/8/layout/orgChart1"/>
    <dgm:cxn modelId="{3987FE1E-B1CA-425C-A602-0DEBEC7E6788}" srcId="{06CD139C-23FC-4A44-9671-7DF86C1045DD}" destId="{7894A568-BD95-443B-AFFB-92B0C9BD82E7}" srcOrd="1" destOrd="0" parTransId="{2077FBDE-6C25-484A-A988-169B53AA614A}" sibTransId="{DEF13FC7-77D4-482B-8A51-A7FBE541038F}"/>
    <dgm:cxn modelId="{618205AF-490C-4FA1-BD4B-3EBA5E14B000}" srcId="{06CD139C-23FC-4A44-9671-7DF86C1045DD}" destId="{53BEAF4D-5201-421F-8A0D-71CCEFEC7A1C}" srcOrd="0" destOrd="0" parTransId="{770F1801-2905-4B2E-999B-955220C04F5D}" sibTransId="{23D6FF83-E4FF-411D-82C0-5DA432EFB8CA}"/>
    <dgm:cxn modelId="{A278055C-18E0-4A0C-B4BD-76283711AC28}" type="presOf" srcId="{7B95B2C5-D91E-4ACA-8360-898F198B45E0}" destId="{1731D2C2-1239-4AB3-945C-55DF6A467189}" srcOrd="0" destOrd="0" presId="urn:microsoft.com/office/officeart/2005/8/layout/orgChart1"/>
    <dgm:cxn modelId="{FB58C1E9-D81A-48E0-B506-58BE6F0F5FA5}" type="presOf" srcId="{7894A568-BD95-443B-AFFB-92B0C9BD82E7}" destId="{9DD799CF-F4A9-4EC4-BF55-BD67F7EF4AC5}" srcOrd="0" destOrd="0" presId="urn:microsoft.com/office/officeart/2005/8/layout/orgChart1"/>
    <dgm:cxn modelId="{B0875B0F-55FA-4A8D-A1EB-1A24361CC79F}" type="presOf" srcId="{2077FBDE-6C25-484A-A988-169B53AA614A}" destId="{54DA20D4-6185-40D4-9221-3F34AB64451A}" srcOrd="0" destOrd="0" presId="urn:microsoft.com/office/officeart/2005/8/layout/orgChart1"/>
    <dgm:cxn modelId="{9DEB7D5C-397E-43E9-A655-1DDD4256FC82}" type="presOf" srcId="{7894A568-BD95-443B-AFFB-92B0C9BD82E7}" destId="{945390BF-0E83-43A3-9909-BE1415301D51}" srcOrd="1" destOrd="0" presId="urn:microsoft.com/office/officeart/2005/8/layout/orgChart1"/>
    <dgm:cxn modelId="{2B911276-F105-4DF8-9333-DF66AF109239}" type="presParOf" srcId="{1731D2C2-1239-4AB3-945C-55DF6A467189}" destId="{458BDB5D-C8E5-4A2C-BA42-4EC4FF585483}" srcOrd="0" destOrd="0" presId="urn:microsoft.com/office/officeart/2005/8/layout/orgChart1"/>
    <dgm:cxn modelId="{097408FB-AF31-4F52-A1FB-5C7506728DC0}" type="presParOf" srcId="{458BDB5D-C8E5-4A2C-BA42-4EC4FF585483}" destId="{34480EEC-0BD8-4761-A8FD-8D7F8C0BDB5C}" srcOrd="0" destOrd="0" presId="urn:microsoft.com/office/officeart/2005/8/layout/orgChart1"/>
    <dgm:cxn modelId="{0770A912-54B1-4E4B-8DF1-F6E1237D8580}" type="presParOf" srcId="{34480EEC-0BD8-4761-A8FD-8D7F8C0BDB5C}" destId="{6574B9D9-F989-4127-B33D-97E27D810049}" srcOrd="0" destOrd="0" presId="urn:microsoft.com/office/officeart/2005/8/layout/orgChart1"/>
    <dgm:cxn modelId="{55D7AD00-DA5C-45CC-8DEA-64C4241D4C2C}" type="presParOf" srcId="{34480EEC-0BD8-4761-A8FD-8D7F8C0BDB5C}" destId="{F75666B5-9592-4E96-A901-A2D9F4EDBF9B}" srcOrd="1" destOrd="0" presId="urn:microsoft.com/office/officeart/2005/8/layout/orgChart1"/>
    <dgm:cxn modelId="{171E8D1C-FEB8-445E-A158-937E1EA1D12E}" type="presParOf" srcId="{458BDB5D-C8E5-4A2C-BA42-4EC4FF585483}" destId="{3897F2BD-DAFE-47F2-80E4-C30E79560222}" srcOrd="1" destOrd="0" presId="urn:microsoft.com/office/officeart/2005/8/layout/orgChart1"/>
    <dgm:cxn modelId="{6563F377-24D2-4374-806D-E688E2188439}" type="presParOf" srcId="{3897F2BD-DAFE-47F2-80E4-C30E79560222}" destId="{FB4B2AB8-0930-488F-91BD-F3E1128CC6D6}" srcOrd="0" destOrd="0" presId="urn:microsoft.com/office/officeart/2005/8/layout/orgChart1"/>
    <dgm:cxn modelId="{8F64A536-DF4E-4C15-B802-774DB1E8F2E1}" type="presParOf" srcId="{3897F2BD-DAFE-47F2-80E4-C30E79560222}" destId="{B7070197-7488-4788-8851-64B14B343395}" srcOrd="1" destOrd="0" presId="urn:microsoft.com/office/officeart/2005/8/layout/orgChart1"/>
    <dgm:cxn modelId="{566753AD-7047-490E-ACCB-90566CFBA86F}" type="presParOf" srcId="{B7070197-7488-4788-8851-64B14B343395}" destId="{4F1AF92C-4A0A-44B6-A75F-D1DA379E633F}" srcOrd="0" destOrd="0" presId="urn:microsoft.com/office/officeart/2005/8/layout/orgChart1"/>
    <dgm:cxn modelId="{25571DEB-06B0-4F57-AE83-639F73965D4E}" type="presParOf" srcId="{4F1AF92C-4A0A-44B6-A75F-D1DA379E633F}" destId="{8D31E67B-7E9F-45DA-AEEA-AD44C99FF4AA}" srcOrd="0" destOrd="0" presId="urn:microsoft.com/office/officeart/2005/8/layout/orgChart1"/>
    <dgm:cxn modelId="{D2A0BB48-8EF7-4096-9C24-8D06EFD8A0A0}" type="presParOf" srcId="{4F1AF92C-4A0A-44B6-A75F-D1DA379E633F}" destId="{9AA986C0-0E7E-4D1C-B427-BD33989ABF25}" srcOrd="1" destOrd="0" presId="urn:microsoft.com/office/officeart/2005/8/layout/orgChart1"/>
    <dgm:cxn modelId="{290F4017-C2E2-4908-A7C8-FE6C3DDDFC9F}" type="presParOf" srcId="{B7070197-7488-4788-8851-64B14B343395}" destId="{F511F6EC-A084-405B-B834-AC52267BE401}" srcOrd="1" destOrd="0" presId="urn:microsoft.com/office/officeart/2005/8/layout/orgChart1"/>
    <dgm:cxn modelId="{CFC2B226-4283-4279-9189-8BFD8B230062}" type="presParOf" srcId="{B7070197-7488-4788-8851-64B14B343395}" destId="{06C96ABC-AAEC-4BCE-A2A4-102DC428DD69}" srcOrd="2" destOrd="0" presId="urn:microsoft.com/office/officeart/2005/8/layout/orgChart1"/>
    <dgm:cxn modelId="{BBC07814-B6C8-4F56-BD30-16A0829CE2A6}" type="presParOf" srcId="{3897F2BD-DAFE-47F2-80E4-C30E79560222}" destId="{54DA20D4-6185-40D4-9221-3F34AB64451A}" srcOrd="2" destOrd="0" presId="urn:microsoft.com/office/officeart/2005/8/layout/orgChart1"/>
    <dgm:cxn modelId="{3756C081-A06C-4CFB-9EEE-96388901A774}" type="presParOf" srcId="{3897F2BD-DAFE-47F2-80E4-C30E79560222}" destId="{EA49A874-8A47-43DB-B763-1A9F6EE75154}" srcOrd="3" destOrd="0" presId="urn:microsoft.com/office/officeart/2005/8/layout/orgChart1"/>
    <dgm:cxn modelId="{E49DA028-240E-4413-B428-C80166A05519}" type="presParOf" srcId="{EA49A874-8A47-43DB-B763-1A9F6EE75154}" destId="{5DF6AFCA-51CC-46DE-B6B0-DCBE1B7F7156}" srcOrd="0" destOrd="0" presId="urn:microsoft.com/office/officeart/2005/8/layout/orgChart1"/>
    <dgm:cxn modelId="{1A236307-42B7-456E-830A-53EB5D08C57A}" type="presParOf" srcId="{5DF6AFCA-51CC-46DE-B6B0-DCBE1B7F7156}" destId="{9DD799CF-F4A9-4EC4-BF55-BD67F7EF4AC5}" srcOrd="0" destOrd="0" presId="urn:microsoft.com/office/officeart/2005/8/layout/orgChart1"/>
    <dgm:cxn modelId="{FF3F2BB8-175E-4FC1-8B3C-C16DA0401F08}" type="presParOf" srcId="{5DF6AFCA-51CC-46DE-B6B0-DCBE1B7F7156}" destId="{945390BF-0E83-43A3-9909-BE1415301D51}" srcOrd="1" destOrd="0" presId="urn:microsoft.com/office/officeart/2005/8/layout/orgChart1"/>
    <dgm:cxn modelId="{0426428E-CAB2-4650-9EEA-5CAA214309EC}" type="presParOf" srcId="{EA49A874-8A47-43DB-B763-1A9F6EE75154}" destId="{9ACC14BF-4832-46B0-8AD7-260928851D8D}" srcOrd="1" destOrd="0" presId="urn:microsoft.com/office/officeart/2005/8/layout/orgChart1"/>
    <dgm:cxn modelId="{89698AEA-47E0-40B4-9BBE-4094D07823D3}" type="presParOf" srcId="{EA49A874-8A47-43DB-B763-1A9F6EE75154}" destId="{9D8D7F19-CBFE-4646-BA8A-4A3E44ABA953}" srcOrd="2" destOrd="0" presId="urn:microsoft.com/office/officeart/2005/8/layout/orgChart1"/>
    <dgm:cxn modelId="{7F988E0D-6C61-411F-B95B-76E43D48F0AB}" type="presParOf" srcId="{458BDB5D-C8E5-4A2C-BA42-4EC4FF585483}" destId="{88731CBF-B7A7-4F30-99DB-C74E9BFB26D0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DA20D4-6185-40D4-9221-3F34AB64451A}">
      <dsp:nvSpPr>
        <dsp:cNvPr id="0" name=""/>
        <dsp:cNvSpPr/>
      </dsp:nvSpPr>
      <dsp:spPr>
        <a:xfrm>
          <a:off x="4114800" y="2558400"/>
          <a:ext cx="2171455" cy="95355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62748"/>
              </a:lnTo>
              <a:lnTo>
                <a:pt x="2171455" y="562748"/>
              </a:lnTo>
              <a:lnTo>
                <a:pt x="2171455" y="953559"/>
              </a:lnTo>
            </a:path>
          </a:pathLst>
        </a:custGeom>
        <a:noFill/>
        <a:ln w="25400" cap="flat" cmpd="sng" algn="ctr">
          <a:solidFill>
            <a:srgbClr val="00B05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B4B2AB8-0930-488F-91BD-F3E1128CC6D6}">
      <dsp:nvSpPr>
        <dsp:cNvPr id="0" name=""/>
        <dsp:cNvSpPr/>
      </dsp:nvSpPr>
      <dsp:spPr>
        <a:xfrm>
          <a:off x="1871361" y="2558400"/>
          <a:ext cx="2243438" cy="953559"/>
        </a:xfrm>
        <a:custGeom>
          <a:avLst/>
          <a:gdLst/>
          <a:ahLst/>
          <a:cxnLst/>
          <a:rect l="0" t="0" r="0" b="0"/>
          <a:pathLst>
            <a:path>
              <a:moveTo>
                <a:pt x="2243438" y="0"/>
              </a:moveTo>
              <a:lnTo>
                <a:pt x="2243438" y="562748"/>
              </a:lnTo>
              <a:lnTo>
                <a:pt x="0" y="562748"/>
              </a:lnTo>
              <a:lnTo>
                <a:pt x="0" y="953559"/>
              </a:lnTo>
            </a:path>
          </a:pathLst>
        </a:custGeom>
        <a:noFill/>
        <a:ln w="25400" cap="flat" cmpd="sng" algn="ctr">
          <a:solidFill>
            <a:srgbClr val="00B05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74B9D9-F989-4127-B33D-97E27D810049}">
      <dsp:nvSpPr>
        <dsp:cNvPr id="0" name=""/>
        <dsp:cNvSpPr/>
      </dsp:nvSpPr>
      <dsp:spPr>
        <a:xfrm>
          <a:off x="586413" y="199598"/>
          <a:ext cx="7056773" cy="2358802"/>
        </a:xfrm>
        <a:prstGeom prst="rect">
          <a:avLst/>
        </a:prstGeom>
        <a:solidFill>
          <a:schemeClr val="accent3">
            <a:lumMod val="40000"/>
            <a:lumOff val="60000"/>
          </a:schemeClr>
        </a:solidFill>
        <a:ln w="25400" cap="flat" cmpd="sng" algn="ctr">
          <a:solidFill>
            <a:srgbClr val="00B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>
              <a:solidFill>
                <a:srgbClr val="FF0000"/>
              </a:solidFill>
              <a:latin typeface="Arial Black" panose="020B0A04020102020204" pitchFamily="34" charset="0"/>
              <a:cs typeface="Aharoni" panose="02010803020104030203" pitchFamily="2" charset="-79"/>
            </a:rPr>
            <a:t>Обучение дошкольников составлению текстов сказочного содержания</a:t>
          </a:r>
          <a:endParaRPr lang="ru-RU" sz="3200" kern="1200" dirty="0"/>
        </a:p>
      </dsp:txBody>
      <dsp:txXfrm>
        <a:off x="586413" y="199598"/>
        <a:ext cx="7056773" cy="2358802"/>
      </dsp:txXfrm>
    </dsp:sp>
    <dsp:sp modelId="{8D31E67B-7E9F-45DA-AEEA-AD44C99FF4AA}">
      <dsp:nvSpPr>
        <dsp:cNvPr id="0" name=""/>
        <dsp:cNvSpPr/>
      </dsp:nvSpPr>
      <dsp:spPr>
        <a:xfrm>
          <a:off x="10358" y="3511960"/>
          <a:ext cx="3722005" cy="1507226"/>
        </a:xfrm>
        <a:prstGeom prst="rect">
          <a:avLst/>
        </a:prstGeom>
        <a:solidFill>
          <a:schemeClr val="accent3">
            <a:lumMod val="40000"/>
            <a:lumOff val="60000"/>
          </a:schemeClr>
        </a:solidFill>
        <a:ln w="25400" cap="flat" cmpd="sng" algn="ctr">
          <a:solidFill>
            <a:srgbClr val="00B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Игры и творческие задания</a:t>
          </a:r>
          <a:endParaRPr lang="ru-RU" sz="28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0358" y="3511960"/>
        <a:ext cx="3722005" cy="1507226"/>
      </dsp:txXfrm>
    </dsp:sp>
    <dsp:sp modelId="{9DD799CF-F4A9-4EC4-BF55-BD67F7EF4AC5}">
      <dsp:nvSpPr>
        <dsp:cNvPr id="0" name=""/>
        <dsp:cNvSpPr/>
      </dsp:nvSpPr>
      <dsp:spPr>
        <a:xfrm>
          <a:off x="4425252" y="3511960"/>
          <a:ext cx="3722005" cy="1507226"/>
        </a:xfrm>
        <a:prstGeom prst="rect">
          <a:avLst/>
        </a:prstGeom>
        <a:solidFill>
          <a:schemeClr val="accent3">
            <a:lumMod val="40000"/>
            <a:lumOff val="60000"/>
          </a:schemeClr>
        </a:solidFill>
        <a:ln w="25400" cap="flat" cmpd="sng" algn="ctr">
          <a:solidFill>
            <a:srgbClr val="00B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Усвоение моделей составления сказок</a:t>
          </a:r>
          <a:endParaRPr lang="ru-RU" sz="28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425252" y="3511960"/>
        <a:ext cx="3722005" cy="150722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13.10.2019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13.10.2019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13.10.2019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tint val="80000"/>
                <a:satMod val="300000"/>
              </a:schemeClr>
            </a:gs>
            <a:gs pos="100000">
              <a:schemeClr val="accent3">
                <a:lumMod val="60000"/>
                <a:lumOff val="4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13.10.2019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692697"/>
            <a:ext cx="7772400" cy="2907754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rgbClr val="FF0000"/>
                </a:solidFill>
                <a:latin typeface="Arial Black" panose="020B0A04020102020204" pitchFamily="34" charset="0"/>
              </a:rPr>
              <a:t>Мастер-класс </a:t>
            </a:r>
            <a:r>
              <a:rPr lang="ru-RU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/>
            </a:r>
            <a:br>
              <a:rPr lang="ru-RU" dirty="0" smtClean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ru-RU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/>
            </a:r>
            <a:br>
              <a:rPr lang="ru-RU" dirty="0" smtClean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ru-RU" dirty="0" smtClean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Развитие </a:t>
            </a:r>
            <a:r>
              <a:rPr lang="ru-RU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творческого речевого </a:t>
            </a:r>
            <a:r>
              <a:rPr lang="ru-RU" dirty="0" smtClean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высказывания</a:t>
            </a:r>
            <a:endParaRPr lang="ru-RU" dirty="0">
              <a:solidFill>
                <a:srgbClr val="00B05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59632" y="3573016"/>
            <a:ext cx="6984776" cy="1824608"/>
          </a:xfrm>
        </p:spPr>
        <p:txBody>
          <a:bodyPr>
            <a:normAutofit fontScale="92500" lnSpcReduction="20000"/>
          </a:bodyPr>
          <a:lstStyle/>
          <a:p>
            <a:r>
              <a:rPr lang="ru-RU" sz="3600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н</a:t>
            </a:r>
            <a:r>
              <a:rPr lang="ru-RU" sz="3600" dirty="0" smtClean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а примере составления </a:t>
            </a:r>
            <a:r>
              <a:rPr lang="ru-RU" sz="4800" b="1" u="sng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текстов </a:t>
            </a:r>
            <a:endParaRPr lang="ru-RU" sz="4800" b="1" u="sng" dirty="0" smtClean="0">
              <a:solidFill>
                <a:srgbClr val="00B05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r>
              <a:rPr lang="ru-RU" sz="4800" b="1" u="sng" dirty="0" smtClean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сказочного содержания</a:t>
            </a:r>
            <a:endParaRPr lang="ru-RU" sz="3600" b="1" u="sng" dirty="0">
              <a:solidFill>
                <a:srgbClr val="00B05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22936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Отличительные особенности сказки</a:t>
            </a:r>
            <a:endParaRPr lang="ru-RU" sz="3200" dirty="0">
              <a:solidFill>
                <a:srgbClr val="FF0000"/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060848"/>
            <a:ext cx="8229600" cy="4065315"/>
          </a:xfrm>
        </p:spPr>
        <p:txBody>
          <a:bodyPr>
            <a:normAutofit/>
          </a:bodyPr>
          <a:lstStyle/>
          <a:p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Сказки основаны на жизненном правиле (нескольких жизненных правилах).</a:t>
            </a:r>
          </a:p>
          <a:p>
            <a:endParaRPr lang="ru-RU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Носители жизненного правила (герои, их действия) наделены фантастичностью.</a:t>
            </a:r>
          </a:p>
          <a:p>
            <a:pPr marL="0" indent="0">
              <a:buNone/>
            </a:pPr>
            <a:endParaRPr lang="ru-RU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Наличие выразительных средств.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0662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58058376"/>
              </p:ext>
            </p:extLst>
          </p:nvPr>
        </p:nvGraphicFramePr>
        <p:xfrm>
          <a:off x="457200" y="260649"/>
          <a:ext cx="8229600" cy="56886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39552" y="5770130"/>
            <a:ext cx="80648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Работа с детьми по сочинению сказок должна носить сначала коллективный, потом подгрупповой, а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з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атем индивидуальный характер. 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0426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Игры и творческие задания</a:t>
            </a:r>
            <a:endParaRPr lang="ru-RU" sz="32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256584"/>
          </a:xfrm>
        </p:spPr>
        <p:txBody>
          <a:bodyPr>
            <a:normAutofit fontScale="92500" lnSpcReduction="10000"/>
          </a:bodyPr>
          <a:lstStyle/>
          <a:p>
            <a:r>
              <a:rPr lang="ru-RU" sz="24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«Назови героя»</a:t>
            </a:r>
          </a:p>
          <a:p>
            <a:pPr marL="0" indent="0">
              <a:buNone/>
            </a:pP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Цель: учить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объединять героев по заданному признаку.</a:t>
            </a:r>
          </a:p>
          <a:p>
            <a:r>
              <a:rPr lang="ru-RU" sz="24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«Назови действия героя»</a:t>
            </a:r>
          </a:p>
          <a:p>
            <a:pPr marL="0" indent="0">
              <a:buNone/>
            </a:pP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Цель: учить перечислять всевозможные действия какого-либо сказочного героя.</a:t>
            </a:r>
            <a:endParaRPr lang="ru-RU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4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«Сказочные слова»</a:t>
            </a:r>
          </a:p>
          <a:p>
            <a:pPr marL="0" indent="0">
              <a:buNone/>
            </a:pP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Цель: учить называть разные варианты сказочных слов.</a:t>
            </a:r>
          </a:p>
          <a:p>
            <a:r>
              <a:rPr lang="ru-RU" sz="24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«Что будет, если встретятся…»</a:t>
            </a:r>
          </a:p>
          <a:p>
            <a:pPr marL="0" indent="0">
              <a:buNone/>
            </a:pP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Цель: учить наделять фантастическими свойствами реальные предметы.</a:t>
            </a:r>
          </a:p>
          <a:p>
            <a:r>
              <a:rPr lang="ru-RU" sz="24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«Кто-то, где-то…»</a:t>
            </a:r>
          </a:p>
          <a:p>
            <a:pPr marL="0" indent="0">
              <a:buNone/>
            </a:pPr>
            <a:r>
              <a:rPr lang="ru-RU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Цель: учить представлять объект в каком-либо месте и составлять про него небольшой сюжет сказочного содержания.</a:t>
            </a:r>
          </a:p>
          <a:p>
            <a:r>
              <a:rPr lang="ru-RU" sz="24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«Встреча с волшебником»</a:t>
            </a:r>
          </a:p>
          <a:p>
            <a:pPr marL="0" indent="0">
              <a:buNone/>
            </a:pPr>
            <a:r>
              <a:rPr lang="ru-RU" sz="2100" dirty="0" smtClean="0">
                <a:latin typeface="Arial" panose="020B0604020202020204" pitchFamily="34" charset="0"/>
                <a:cs typeface="Arial" panose="020B0604020202020204" pitchFamily="34" charset="0"/>
              </a:rPr>
              <a:t>Цель: учить преобразовывать объект с помощью изменения каких-либо свойств.</a:t>
            </a:r>
          </a:p>
          <a:p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8126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38138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Составление сказок с помощью метода «Каталога»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641379"/>
          </a:xfrm>
        </p:spPr>
        <p:txBody>
          <a:bodyPr>
            <a:normAutofit/>
          </a:bodyPr>
          <a:lstStyle/>
          <a:p>
            <a:pPr marL="0" indent="352425" algn="just">
              <a:buNone/>
            </a:pPr>
            <a:r>
              <a:rPr lang="ru-RU" sz="18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Цель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: научить ребенка связывать в единую сюжетную линию случайно выбранные объекты, сформировать умение составлять сказочный текст по модели, в которой в определенном месте присутствуют два героя (положительный и отрицательный), имеющие свои цели, и их друзья, помогающие эти цели достигнуть.</a:t>
            </a:r>
          </a:p>
          <a:p>
            <a:pPr marL="0" indent="0" algn="ctr">
              <a:buNone/>
            </a:pP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Примерная цепочка вопросов для детей 6 лет:</a:t>
            </a:r>
          </a:p>
          <a:p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Жил-был… Кто? Какой он был? (Какое добро умел делать?)</a:t>
            </a:r>
          </a:p>
          <a:p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Пошел гулять (путешествовать, смотреть…)… Куда?</a:t>
            </a:r>
          </a:p>
          <a:p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Встретил злого… Кого? Какое зло этот герой всем причинял?</a:t>
            </a:r>
          </a:p>
          <a:p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Был у нашего героя друг… Кто? Какой он был? Как он мог помочь главному герою? Что стало со злым героем?</a:t>
            </a:r>
          </a:p>
          <a:p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Где наши друзья стали жить?</a:t>
            </a:r>
          </a:p>
          <a:p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Что стали делать?</a:t>
            </a:r>
          </a:p>
          <a:p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4108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42366"/>
          </a:xfrm>
        </p:spPr>
        <p:txBody>
          <a:bodyPr>
            <a:normAutofit fontScale="90000"/>
          </a:bodyPr>
          <a:lstStyle/>
          <a:p>
            <a:r>
              <a:rPr lang="ru-RU" sz="32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Составление сказок в группе №7 (2015-2016 </a:t>
            </a:r>
            <a:r>
              <a:rPr lang="ru-RU" sz="3200" dirty="0" err="1" smtClean="0">
                <a:solidFill>
                  <a:srgbClr val="FF0000"/>
                </a:solidFill>
                <a:latin typeface="Arial Black" panose="020B0A04020102020204" pitchFamily="34" charset="0"/>
              </a:rPr>
              <a:t>уч.год</a:t>
            </a:r>
            <a:r>
              <a:rPr lang="ru-RU" sz="32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)</a:t>
            </a:r>
            <a:endParaRPr lang="ru-RU" sz="32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1031" name="Picture 7" descr="C:\Users\user-1\Desktop\Калюжная\Рабочая папка\15-16\ФОТО\Фото самообр\фото5этап\DSCN045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1461868"/>
            <a:ext cx="3647994" cy="273630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user-1\Desktop\Калюжная\Рабочая папка\15-16\ФОТО\Фото самообр\фото5этап\DSCN046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424226"/>
            <a:ext cx="3647993" cy="273630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C:\Users\user-1\Desktop\Калюжная\Рабочая папка\15-16\ФОТО\Фото самообр\фото5этап\DSCN046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3733178"/>
            <a:ext cx="3758312" cy="281905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C:\Users\user-1\Desktop\Калюжная\Рабочая папка\15-16\ФОТО\Фото самообр\фото5этап\DSCN046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3770871"/>
            <a:ext cx="3665821" cy="274967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7446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248</TotalTime>
  <Words>311</Words>
  <Application>Microsoft Office PowerPoint</Application>
  <PresentationFormat>Экран (4:3)</PresentationFormat>
  <Paragraphs>36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Мастер-класс   Развитие творческого речевого высказывания</vt:lpstr>
      <vt:lpstr>Отличительные особенности сказки</vt:lpstr>
      <vt:lpstr>Презентация PowerPoint</vt:lpstr>
      <vt:lpstr>Игры и творческие задания</vt:lpstr>
      <vt:lpstr>Составление сказок с помощью метода «Каталога»</vt:lpstr>
      <vt:lpstr>Составление сказок в группе №7 (2015-2016 уч.год)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Мастер-класс  «Развитие творческого речевого высказывания»</dc:title>
  <dc:creator>user-1</dc:creator>
  <cp:lastModifiedBy>user-1</cp:lastModifiedBy>
  <cp:revision>15</cp:revision>
  <dcterms:created xsi:type="dcterms:W3CDTF">2017-04-09T08:02:11Z</dcterms:created>
  <dcterms:modified xsi:type="dcterms:W3CDTF">2019-10-13T11:11:32Z</dcterms:modified>
</cp:coreProperties>
</file>