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7559675" cy="10691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64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Ari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Ari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Ari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Arial" pitchFamily="2"/>
              </a:defRPr>
            </a:lvl1pPr>
          </a:lstStyle>
          <a:p>
            <a:pPr>
              <a:defRPr sz="1400"/>
            </a:pPr>
            <a:fld id="{C45D5BC4-47AE-4D9A-B387-CE8A8D073C46}" type="slidenum">
              <a:rPr lang="ru-RU"/>
              <a:pPr>
                <a:defRPr sz="1400"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172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ru-RU" noProof="0" smtClean="0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5F031ADF-FC5E-4B2F-BF10-4F770BAC022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3919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ru-RU" sz="2000" kern="1200">
        <a:solidFill>
          <a:schemeClr val="tx1"/>
        </a:solidFill>
        <a:latin typeface="Arial" pitchFamily="18"/>
        <a:ea typeface="Microsoft YaHei" pitchFamily="2"/>
        <a:cs typeface="Ari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4339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5363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6387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7411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8435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9459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0483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1507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2531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3555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4579" name="Заметки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ru-RU" smtClean="0">
              <a:solidFill>
                <a:srgbClr val="000000"/>
              </a:solidFill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9B13-FBB8-4FE5-B16B-F50B41270DE7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723E8-B0DF-4403-A082-1B31364960E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263319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06C8E-9CB1-40C3-9B88-5FDBBAEF6E69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91009-FD79-4F03-B22D-68D40C898EB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8757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D6677-25E1-4C77-B945-361344195FC0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AA97E-FA6A-4203-85A0-E26963E010F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255733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784EF-C6C5-4ECB-B12A-609ABFC7E8EB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8DA97-BEE8-4723-8394-CCB7D7C1B0F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713162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67A23-3C42-4188-B67F-66F87D929E48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8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EC1B3-FB1F-4AFD-863A-39F10FD9B4B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582760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33AEB-87FE-476E-9B06-A38E409678E7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4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F7048-3D13-4033-B87B-3C4885D8D3F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341653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8C498-99CC-4FFB-B1DE-DF639B385360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3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7DD7C-E620-40D9-B46A-5C02252637D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795092"/>
      </p:ext>
    </p:extLst>
  </p:cSld>
  <p:clrMapOvr>
    <a:masterClrMapping/>
  </p:clrMapOvr>
  <p:transition spd="slow"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B3AE6-88BB-45BC-AECF-8FFC4A445FE9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C1584-9443-4814-BD50-AFB99B718E4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99135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8F3C7-DAA1-48F5-9E64-567FE2CB263A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6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ED8CC-CC84-4287-A404-72DEFFF1808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7409999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93A98-DEEB-4039-8652-1B125391B3DE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AE873-89BD-46A2-8517-698BD263C72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053109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1122363"/>
            <a:ext cx="2743200" cy="5008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22363"/>
            <a:ext cx="8077200" cy="5008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54DB4-1E5D-49EC-AB58-1F2B94806546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99FE-2EB2-4684-AD53-A3ED355BFFD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066125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3" name="Дата 3"/>
          <p:cNvSpPr txBox="1"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C2DB4FC9-2FE5-418B-B0EE-7B80B88A002B}" type="datetime1">
              <a:rPr/>
              <a:pPr>
                <a:defRPr/>
              </a:pPr>
              <a:t>13.10.2019</a:t>
            </a:fld>
            <a:endParaRPr/>
          </a:p>
        </p:txBody>
      </p:sp>
      <p:sp>
        <p:nvSpPr>
          <p:cNvPr id="4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96292334-D7E1-48F0-BD37-AD9FDFA192BA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030" name="Текст 5"/>
          <p:cNvSpPr txBox="1">
            <a:spLocks noGrp="1"/>
          </p:cNvSpPr>
          <p:nvPr>
            <p:ph type="body" idx="1"/>
          </p:nvPr>
        </p:nvSpPr>
        <p:spPr bwMode="auto">
          <a:xfrm>
            <a:off x="609600" y="1604963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ru-RU" sz="6000" kern="1200">
          <a:solidFill>
            <a:srgbClr val="000000"/>
          </a:solidFill>
          <a:latin typeface="Calibri Light" pitchFamily="18"/>
          <a:ea typeface="Microsoft YaHei" pitchFamily="2"/>
          <a:cs typeface="Arial" pitchFamily="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Calibri Light" pitchFamily="34" charset="0"/>
          <a:ea typeface="Microsoft YaHei" pitchFamily="34" charset="-122"/>
          <a:cs typeface="Arial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0"/>
        </a:spcBef>
        <a:spcAft>
          <a:spcPts val="1413"/>
        </a:spcAft>
        <a:defRPr lang="ru-RU" sz="2800" kern="1200"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Microsoft YaHei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Microsoft YaHei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232025" y="996950"/>
            <a:ext cx="8783638" cy="2746375"/>
          </a:xfrm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sz="4400" smtClean="0">
                <a:solidFill>
                  <a:srgbClr val="00CC33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МАСТЕР-КЛАСС</a:t>
            </a:r>
            <a:br>
              <a:rPr sz="4400" smtClean="0">
                <a:solidFill>
                  <a:srgbClr val="00CC33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</a:br>
            <a:r>
              <a:rPr sz="4400" smtClean="0">
                <a:solidFill>
                  <a:srgbClr val="00CC33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/>
            </a:r>
            <a:br>
              <a:rPr sz="4400" smtClean="0">
                <a:solidFill>
                  <a:srgbClr val="00CC33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</a:br>
            <a:r>
              <a:rPr sz="4400" smtClean="0">
                <a:solidFill>
                  <a:srgbClr val="00CC33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«ОТ СЛОВА К ДИАЛОГУ»</a:t>
            </a:r>
          </a:p>
        </p:txBody>
      </p:sp>
      <p:sp>
        <p:nvSpPr>
          <p:cNvPr id="2051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6840538" y="4392613"/>
            <a:ext cx="4464050" cy="2159000"/>
          </a:xfrm>
        </p:spPr>
        <p:txBody>
          <a:bodyPr/>
          <a:lstStyle/>
          <a:p>
            <a:pPr marL="431800" indent="-323850" algn="r" eaLnBrk="1" hangingPunct="1">
              <a:buSzPct val="45000"/>
              <a:buFont typeface="StarSymbol"/>
              <a:buNone/>
            </a:pPr>
            <a:r>
              <a:rPr altLang="ru-RU" sz="18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Подготовил:</a:t>
            </a:r>
          </a:p>
          <a:p>
            <a:pPr marL="431800" indent="-323850" algn="r" eaLnBrk="1" hangingPunct="1">
              <a:buSzPct val="45000"/>
              <a:buFont typeface="StarSymbol"/>
              <a:buNone/>
            </a:pPr>
            <a:r>
              <a:rPr altLang="ru-RU" sz="18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учитель-логопед высшей квалиф.кат.</a:t>
            </a:r>
          </a:p>
          <a:p>
            <a:pPr marL="431800" indent="-323850" algn="r" eaLnBrk="1" hangingPunct="1">
              <a:buSzPct val="45000"/>
              <a:buFont typeface="StarSymbol"/>
              <a:buNone/>
            </a:pPr>
            <a:r>
              <a:rPr altLang="ru-RU" sz="18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А.Е. Калюжная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311525" y="287338"/>
            <a:ext cx="7056438" cy="12239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Актуальность темы</a:t>
            </a:r>
          </a:p>
        </p:txBody>
      </p:sp>
      <p:sp>
        <p:nvSpPr>
          <p:cNvPr id="3075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503613" y="1412875"/>
            <a:ext cx="6911975" cy="4175125"/>
          </a:xfrm>
        </p:spPr>
        <p:txBody>
          <a:bodyPr/>
          <a:lstStyle/>
          <a:p>
            <a:pPr marL="431800" indent="-323850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mtClean="0">
                <a:latin typeface="Calibri" pitchFamily="34" charset="0"/>
                <a:ea typeface="Microsoft YaHei" pitchFamily="34" charset="-122"/>
                <a:cs typeface="Arial" pitchFamily="34" charset="0"/>
              </a:rPr>
              <a:t>           </a:t>
            </a: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Овладение связной диалогической речью – одна из основных задач речевого развития дошкольников. Ее успешное решение зависит от многих условий: речевой среды, социального окружения, семейного благополучия, индивидуальных особенностей личности, познавательной активности и возможностей мыслительной деятельности ребенка.</a:t>
            </a:r>
          </a:p>
        </p:txBody>
      </p:sp>
      <p:pic>
        <p:nvPicPr>
          <p:cNvPr id="307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288" y="3816350"/>
            <a:ext cx="2413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782888" y="404813"/>
            <a:ext cx="7704137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Что такое диалог?</a:t>
            </a:r>
          </a:p>
        </p:txBody>
      </p:sp>
      <p:pic>
        <p:nvPicPr>
          <p:cNvPr id="409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288" y="3816350"/>
            <a:ext cx="2413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3432175" y="1392238"/>
            <a:ext cx="5975350" cy="5016500"/>
          </a:xfrm>
        </p:spPr>
        <p:txBody>
          <a:bodyPr/>
          <a:lstStyle>
            <a:def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marR="0" lvl="1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marR="0" lvl="2" indent="-288000" algn="l" rtl="0" hangingPunct="1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marR="0" lvl="3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marR="0" lvl="4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1999" marR="0" lvl="5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3999" marR="0" lvl="6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marR="0" lvl="7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marR="0" lvl="8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92075" indent="15875" algn="just" eaLnBrk="1" fontAlgn="auto">
              <a:lnSpc>
                <a:spcPct val="10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      Диалогическая речь — первичная по происхождению форма речи. Имея ярко выраженную социальную направленность, она служит потребностям непосредственного живого общения. </a:t>
            </a:r>
          </a:p>
          <a:p>
            <a:pPr marL="92075" indent="0" algn="just" eaLnBrk="1" fontAlgn="auto">
              <a:lnSpc>
                <a:spcPct val="10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 Диалог, как форма речи, состоит из реплик (отдельных высказываний). </a:t>
            </a:r>
          </a:p>
          <a:p>
            <a:pPr marL="92075" indent="0" algn="just" eaLnBrk="1" fontAlgn="auto">
              <a:lnSpc>
                <a:spcPct val="10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 Диалог осуществляется в виде сменяющих друг друга обращений, вопросов и ответов или в виде разговора двух или нескольких участников речевого общения. </a:t>
            </a:r>
          </a:p>
          <a:p>
            <a:pPr marL="92075" indent="0" algn="just" eaLnBrk="1" fontAlgn="auto">
              <a:lnSpc>
                <a:spcPct val="10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 Диалог опирается на общность восприятия собеседников, общность ситуации, знание того, о чём идёт речь.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287338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Что такое диалог?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079875" y="1844675"/>
            <a:ext cx="7127875" cy="4679950"/>
          </a:xfrm>
        </p:spPr>
        <p:txBody>
          <a:bodyPr/>
          <a:lstStyle/>
          <a:p>
            <a:pPr marL="92075" indent="15875" algn="just" eaLnBrk="1" hangingPunct="1">
              <a:lnSpc>
                <a:spcPct val="100000"/>
              </a:lnSpc>
              <a:buSzPct val="45000"/>
              <a:buFont typeface="StarSymbol"/>
              <a:buNone/>
              <a:tabLst>
                <a:tab pos="92075" algn="l"/>
              </a:tabLst>
            </a:pPr>
            <a:r>
              <a:rPr altLang="ru-RU" smtClean="0">
                <a:latin typeface="Calibri" pitchFamily="34" charset="0"/>
                <a:ea typeface="Microsoft YaHei" pitchFamily="34" charset="-122"/>
                <a:cs typeface="Arial" pitchFamily="34" charset="0"/>
              </a:rPr>
              <a:t>      </a:t>
            </a: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В диалоге, наряду с языковыми средствами звучащей речи, большую роль играют и невербальные компоненты - жест, мимика, а также средства интонационной выразительности.</a:t>
            </a:r>
          </a:p>
          <a:p>
            <a:pPr marL="92075" indent="15875" algn="just" eaLnBrk="1" hangingPunct="1">
              <a:lnSpc>
                <a:spcPct val="100000"/>
              </a:lnSpc>
              <a:buSzPct val="45000"/>
              <a:buFont typeface="StarSymbol"/>
              <a:buNone/>
              <a:tabLst>
                <a:tab pos="92075" algn="l"/>
              </a:tabLst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 Структура диалога допускает грамматическую неполноту, опускание отдельных элементов грамматически развёрнутого высказывания, наличие повтора лексических элементов в смежных репликах, употребление стереотипических конструкций разговорного стиля (речевые штампы).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287338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Обучающие задачи:</a:t>
            </a:r>
          </a:p>
        </p:txBody>
      </p:sp>
      <p:sp>
        <p:nvSpPr>
          <p:cNvPr id="6147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151313" y="1484313"/>
            <a:ext cx="6192837" cy="5527675"/>
          </a:xfrm>
        </p:spPr>
        <p:txBody>
          <a:bodyPr/>
          <a:lstStyle/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обогащение речевого опыта детей различными видами диалогических реплик;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обучение пониманию разнообразных инициативных обращений (сообщения, вопрос, побуждения) и правильном реагированию на них;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вступление в речевое общение с использованием простых форм диалога: вопросы – ответы;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развитие умения использовать соответствующие интонации, жесты и мимику.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455988" y="0"/>
            <a:ext cx="7704137" cy="1008063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Формы и методы обучения</a:t>
            </a:r>
          </a:p>
        </p:txBody>
      </p:sp>
      <p:sp>
        <p:nvSpPr>
          <p:cNvPr id="7171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151313" y="1112838"/>
            <a:ext cx="7416800" cy="5759450"/>
          </a:xfrm>
        </p:spPr>
        <p:txBody>
          <a:bodyPr/>
          <a:lstStyle/>
          <a:p>
            <a:pPr marL="92075" indent="15875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Обучение диалогической речи традиционно протекает в форме беседы. В ее ходе происходит практическое усвоение вопросно-ответной формы, которая включает овладение простыми синтаксическими моделями фраз, формирование умения соотносить содержание фразы с предметом и темой высказывания.</a:t>
            </a:r>
          </a:p>
          <a:p>
            <a:pPr marL="92075" indent="15875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Умение вести диалог мы формируем при обсуждении художественного произведения, при обучении пересказу, при составлении рассказа по словесному плану, по картине и по серии сюжетных картин.</a:t>
            </a:r>
          </a:p>
          <a:p>
            <a:pPr marL="92075" indent="15875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Возможно организовать продуктивный диалог на разные темы («Как прошел выходной день?», «Что понравилось в театральном представлении?» и т.д.)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55563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Формы и методы обучения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887788" y="936625"/>
            <a:ext cx="7559675" cy="5664200"/>
          </a:xfrm>
        </p:spPr>
        <p:txBody>
          <a:bodyPr/>
          <a:lstStyle>
            <a:def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marR="0" lvl="1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marR="0" lvl="2" indent="-288000" algn="l" rtl="0" hangingPunct="1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marR="0" lvl="3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marR="0" lvl="4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1999" marR="0" lvl="5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3999" marR="0" lvl="6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marR="0" lvl="7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marR="0" lvl="8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182563" indent="-74613" algn="just" eaLnBrk="1" fontAlgn="auto">
              <a:lnSpc>
                <a:spcPct val="100000"/>
              </a:lnSpc>
              <a:buFont typeface="StarSymbol"/>
              <a:buNone/>
              <a:tabLst>
                <a:tab pos="92075" algn="l"/>
                <a:tab pos="182563" algn="l"/>
              </a:tabLst>
              <a:defRPr/>
            </a:pPr>
            <a:r>
              <a:rPr sz="2000" dirty="0" smtClean="0">
                <a:latin typeface="Times New Roman" pitchFamily="18"/>
              </a:rPr>
              <a:t>           Часто дети не могут вести диалог по причине недостаточного лексического запаса или </a:t>
            </a:r>
            <a:r>
              <a:rPr sz="2000" dirty="0" err="1" smtClean="0">
                <a:latin typeface="Times New Roman" pitchFamily="18"/>
              </a:rPr>
              <a:t>несформированности</a:t>
            </a:r>
            <a:r>
              <a:rPr sz="2000" dirty="0" smtClean="0">
                <a:latin typeface="Times New Roman" pitchFamily="18"/>
              </a:rPr>
              <a:t> грамматического строя предложения. Для детей, посещающих группы компенсирующей направленности, для решения задач развития диалогической речи целесообразно использовать игровые методы.   </a:t>
            </a:r>
          </a:p>
          <a:p>
            <a:pPr algn="ctr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1. Словесные игры: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«Продолжи разговор»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«Волшебный мешочек»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«Угадай, кто я»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«Закрытая картина»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«Составление и отгадывание загадок»     </a:t>
            </a:r>
          </a:p>
        </p:txBody>
      </p:sp>
      <p:pic>
        <p:nvPicPr>
          <p:cNvPr id="819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663" y="3382963"/>
            <a:ext cx="26416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55563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Формы и методы обучения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887788" y="936625"/>
            <a:ext cx="7559675" cy="5008563"/>
          </a:xfrm>
        </p:spPr>
        <p:txBody>
          <a:bodyPr/>
          <a:lstStyle/>
          <a:p>
            <a:pPr marL="431800" indent="-323850" algn="ctr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</a:t>
            </a:r>
          </a:p>
          <a:p>
            <a:pPr marL="431800" indent="-323850" algn="ctr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2. Подвижные игры (с речевым сопровождением)</a:t>
            </a:r>
          </a:p>
          <a:p>
            <a:pPr marL="431800" indent="-323850" algn="ctr" eaLnBrk="1" hangingPunct="1">
              <a:lnSpc>
                <a:spcPct val="150000"/>
              </a:lnSpc>
              <a:buSzPct val="45000"/>
              <a:buFont typeface="StarSymbol"/>
              <a:buNone/>
            </a:pPr>
            <a:endParaRPr altLang="ru-RU" sz="2000" smtClean="0">
              <a:latin typeface="Times New Roman" pitchFamily="18" charset="0"/>
              <a:ea typeface="Microsoft YaHei" pitchFamily="34" charset="-122"/>
              <a:cs typeface="Arial" pitchFamily="34" charset="0"/>
            </a:endParaRP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- "Остановимся – познакомимся"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- "Маляр и краски"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- "Рыбак и и рыбки"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- "Хитрая лиса"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- "Гуси, гуси ..."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- "Мыши и кошка"</a:t>
            </a:r>
          </a:p>
          <a:p>
            <a:pPr marL="431800" indent="-323850" eaLnBrk="1" hangingPunct="1">
              <a:buSzPct val="45000"/>
              <a:buFont typeface="StarSymbol"/>
              <a:buNone/>
            </a:pPr>
            <a:endParaRPr altLang="ru-RU" sz="2000" smtClean="0">
              <a:latin typeface="Times New Roman" pitchFamily="18" charset="0"/>
              <a:ea typeface="Microsoft YaHei" pitchFamily="34" charset="-122"/>
              <a:cs typeface="Arial" pitchFamily="34" charset="0"/>
            </a:endParaRPr>
          </a:p>
          <a:p>
            <a:pPr marL="431800" indent="-323850" eaLnBrk="1" hangingPunct="1">
              <a:buSzPct val="45000"/>
              <a:buFont typeface="StarSymbol"/>
              <a:buNone/>
            </a:pPr>
            <a:endParaRPr altLang="ru-RU" sz="2000" smtClean="0">
              <a:latin typeface="Times New Roman" pitchFamily="18" charset="0"/>
              <a:ea typeface="Microsoft YaHei" pitchFamily="34" charset="-122"/>
              <a:cs typeface="Arial" pitchFamily="34" charset="0"/>
            </a:endParaRP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</a:t>
            </a:r>
          </a:p>
        </p:txBody>
      </p:sp>
      <p:pic>
        <p:nvPicPr>
          <p:cNvPr id="9220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3240088"/>
            <a:ext cx="3021012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55563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Формы и методы обучения</a:t>
            </a:r>
          </a:p>
        </p:txBody>
      </p:sp>
      <p:pic>
        <p:nvPicPr>
          <p:cNvPr id="1024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4319588"/>
            <a:ext cx="24542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3816350" y="430213"/>
            <a:ext cx="7559675" cy="7561262"/>
          </a:xfrm>
        </p:spPr>
        <p:txBody>
          <a:bodyPr/>
          <a:lstStyle>
            <a:def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marR="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marR="0" lvl="1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marR="0" lvl="2" indent="-288000" algn="l" rtl="0" hangingPunct="1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marR="0" lvl="3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marR="0" lvl="4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1999" marR="0" lvl="5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3999" marR="0" lvl="6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marR="0" lvl="7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marR="0" lvl="8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  </a:t>
            </a:r>
          </a:p>
          <a:p>
            <a:pPr algn="ctr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3. Сюжетно-ролевые игры.</a:t>
            </a:r>
          </a:p>
          <a:p>
            <a:pPr marL="92075" indent="15875" algn="just" eaLnBrk="1" fontAlgn="auto">
              <a:lnSpc>
                <a:spcPct val="100000"/>
              </a:lnSpc>
              <a:buFont typeface="StarSymbol"/>
              <a:buNone/>
              <a:tabLst>
                <a:tab pos="92075" algn="l"/>
              </a:tabLst>
              <a:defRPr/>
            </a:pPr>
            <a:r>
              <a:rPr sz="2000" dirty="0" smtClean="0">
                <a:latin typeface="Times New Roman" pitchFamily="18"/>
              </a:rPr>
              <a:t>        Чтобы игра возникла, проводим предварительную работу, ставим перед детьми проблемную ситуацию. Например, просим представить, что семья собирается отмечать чей-то день рождения: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Как должны вести себя хозяева по отношению к гостям?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Как нужно подготовиться к приёму гостей?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Когда придут гости, как мы их встретим, чем займём?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- Как можно развлечь гостей после чаепития?</a:t>
            </a: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endParaRPr sz="2000" dirty="0" smtClean="0">
              <a:latin typeface="Times New Roman" pitchFamily="18"/>
            </a:endParaRPr>
          </a:p>
          <a:p>
            <a:pPr algn="just" eaLnBrk="1" fontAlgn="auto">
              <a:lnSpc>
                <a:spcPct val="150000"/>
              </a:lnSpc>
              <a:buFont typeface="StarSymbol"/>
              <a:buNone/>
              <a:defRPr/>
            </a:pPr>
            <a:r>
              <a:rPr sz="2000" dirty="0" smtClean="0">
                <a:latin typeface="Times New Roman" pitchFamily="18"/>
              </a:rPr>
              <a:t>  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3825" y="55563"/>
            <a:ext cx="7704138" cy="1008062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Формы и методы обучения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792538" y="1196975"/>
            <a:ext cx="7559675" cy="7561263"/>
          </a:xfrm>
        </p:spPr>
        <p:txBody>
          <a:bodyPr/>
          <a:lstStyle/>
          <a:p>
            <a:pPr marL="431800" indent="-323850" algn="ctr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  4. Инсценировки и драматизации</a:t>
            </a:r>
          </a:p>
          <a:p>
            <a:pPr marL="431800" indent="-323850" algn="ctr" eaLnBrk="1" hangingPunct="1">
              <a:lnSpc>
                <a:spcPct val="150000"/>
              </a:lnSpc>
              <a:buSzPct val="45000"/>
              <a:buFont typeface="StarSymbol"/>
              <a:buNone/>
            </a:pPr>
            <a:endParaRPr altLang="ru-RU" sz="2000" smtClean="0">
              <a:latin typeface="Times New Roman" pitchFamily="18" charset="0"/>
              <a:ea typeface="Microsoft YaHei" pitchFamily="34" charset="-122"/>
              <a:cs typeface="Arial" pitchFamily="34" charset="0"/>
            </a:endParaRP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пальчиковые игры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различные виды театров (пальчиковый, теневой, театр с ширмой)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чтение стихов-диалогов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- драматизация стихов, сказок     </a:t>
            </a: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endParaRPr altLang="ru-RU" sz="2000" smtClean="0">
              <a:latin typeface="Times New Roman" pitchFamily="18" charset="0"/>
              <a:ea typeface="Microsoft YaHei" pitchFamily="34" charset="-122"/>
              <a:cs typeface="Arial" pitchFamily="34" charset="0"/>
            </a:endParaRPr>
          </a:p>
          <a:p>
            <a:pPr marL="431800" indent="-323850" algn="just" eaLnBrk="1" hangingPunct="1">
              <a:lnSpc>
                <a:spcPct val="15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</a:t>
            </a:r>
          </a:p>
        </p:txBody>
      </p:sp>
      <p:pic>
        <p:nvPicPr>
          <p:cNvPr id="1126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103688"/>
            <a:ext cx="37433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079875" y="260350"/>
            <a:ext cx="7704138" cy="1008063"/>
          </a:xfrm>
        </p:spPr>
        <p:txBody>
          <a:bodyPr lIns="0" tIns="0" rIns="0" bIns="0" anchor="ctr"/>
          <a:lstStyle/>
          <a:p>
            <a:pPr algn="ctr" eaLnBrk="1" hangingPunct="1">
              <a:buSzPct val="45000"/>
              <a:buFont typeface="StarSymbol"/>
              <a:buNone/>
            </a:pPr>
            <a:r>
              <a:rPr altLang="ru-RU" sz="3200" smtClean="0">
                <a:solidFill>
                  <a:srgbClr val="66CC00"/>
                </a:solidFill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ИТОГ</a:t>
            </a:r>
          </a:p>
        </p:txBody>
      </p:sp>
      <p:sp>
        <p:nvSpPr>
          <p:cNvPr id="12291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719513" y="908050"/>
            <a:ext cx="7416800" cy="7024688"/>
          </a:xfrm>
        </p:spPr>
        <p:txBody>
          <a:bodyPr/>
          <a:lstStyle/>
          <a:p>
            <a:pPr marL="431800" indent="-323850" algn="ctr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</a:t>
            </a:r>
          </a:p>
          <a:p>
            <a:pPr marL="431800" indent="-323850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       Взрослым (воспитателям и родителям) следует помнить, что:</a:t>
            </a:r>
          </a:p>
          <a:p>
            <a:pPr marL="431800" indent="-323850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-   овладение диалогической речью — необходимое условием полноценного социального развития ребенка. Развитый диалог позволяет ребенку легко входить в контакт со взрослыми и со сверстниками.</a:t>
            </a:r>
          </a:p>
          <a:p>
            <a:pPr marL="431800" indent="-323850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-   дети могут достигнуть больших успехов в развитии диалогической речи в условиях социального благополучия, которое подразумевает, что окружающие их взрослые (в первую очередь семья) относятся к ним с чувством любви и уважения, а также когда взрослые считаются с ребенком, прислушиваясь к его мнению, интересам, потребностям, когда взрослые не только говорят сами, но и умеют слушать своего ребенка, занимая позицию тактичного собеседника.</a:t>
            </a:r>
          </a:p>
          <a:p>
            <a:pPr marL="431800" indent="-323850" algn="just" eaLnBrk="1" hangingPunct="1">
              <a:lnSpc>
                <a:spcPct val="100000"/>
              </a:lnSpc>
              <a:buSzPct val="45000"/>
              <a:buFont typeface="StarSymbol"/>
              <a:buNone/>
            </a:pPr>
            <a:r>
              <a:rPr altLang="ru-RU" sz="2000" smtClean="0">
                <a:latin typeface="Times New Roman" pitchFamily="18" charset="0"/>
                <a:ea typeface="Microsoft YaHei" pitchFamily="34" charset="-122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738</Words>
  <Application>Microsoft Office PowerPoint</Application>
  <PresentationFormat>Произвольный</PresentationFormat>
  <Paragraphs>69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Calibri</vt:lpstr>
      <vt:lpstr>Arial</vt:lpstr>
      <vt:lpstr>Calibri Light</vt:lpstr>
      <vt:lpstr>Microsoft YaHei</vt:lpstr>
      <vt:lpstr>Lucida Sans Unicode</vt:lpstr>
      <vt:lpstr>Tahoma</vt:lpstr>
      <vt:lpstr>Times New Roman</vt:lpstr>
      <vt:lpstr>StarSymbol</vt:lpstr>
      <vt:lpstr>Обычный</vt:lpstr>
      <vt:lpstr>МАСТЕР-КЛАСС  «ОТ СЛОВА К ДИАЛОГУ»</vt:lpstr>
      <vt:lpstr>Актуальность темы</vt:lpstr>
      <vt:lpstr>Что такое диалог?</vt:lpstr>
      <vt:lpstr>Что такое диалог?</vt:lpstr>
      <vt:lpstr>Обучающие задачи:</vt:lpstr>
      <vt:lpstr>Формы и методы обучения</vt:lpstr>
      <vt:lpstr>Формы и методы обучения</vt:lpstr>
      <vt:lpstr>Формы и методы обучения</vt:lpstr>
      <vt:lpstr>Формы и методы обучения</vt:lpstr>
      <vt:lpstr>Формы и методы обучения</vt:lpstr>
      <vt:lpstr>ИТОГ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«ОТ СЛОВА К ДИАЛОГУ»</dc:title>
  <dc:creator>user-1</dc:creator>
  <cp:lastModifiedBy>user-1</cp:lastModifiedBy>
  <cp:revision>8</cp:revision>
  <dcterms:modified xsi:type="dcterms:W3CDTF">2019-10-13T11:16:13Z</dcterms:modified>
</cp:coreProperties>
</file>