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1" r:id="rId4"/>
    <p:sldId id="257" r:id="rId5"/>
    <p:sldId id="258" r:id="rId6"/>
    <p:sldId id="259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FF"/>
    <a:srgbClr val="99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871" autoAdjust="0"/>
  </p:normalViewPr>
  <p:slideViewPr>
    <p:cSldViewPr>
      <p:cViewPr varScale="1">
        <p:scale>
          <a:sx n="42" d="100"/>
          <a:sy n="42" d="100"/>
        </p:scale>
        <p:origin x="-245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75000"/>
                <a:alpha val="69000"/>
              </a:schemeClr>
            </a:gs>
            <a:gs pos="17000">
              <a:srgbClr val="E6E6E6"/>
            </a:gs>
            <a:gs pos="40000">
              <a:srgbClr val="7D8496">
                <a:alpha val="60000"/>
              </a:srgbClr>
            </a:gs>
            <a:gs pos="60000">
              <a:srgbClr val="E6E6E6"/>
            </a:gs>
            <a:gs pos="82000">
              <a:srgbClr val="7D8496">
                <a:alpha val="56000"/>
              </a:srgbClr>
            </a:gs>
            <a:gs pos="100000">
              <a:srgbClr val="E6E6E6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chemeClr val="accent4">
                <a:lumMod val="75000"/>
                <a:alpha val="69000"/>
              </a:schemeClr>
            </a:gs>
            <a:gs pos="17000">
              <a:srgbClr val="E6E6E6"/>
            </a:gs>
            <a:gs pos="40000">
              <a:srgbClr val="7D8496">
                <a:alpha val="60000"/>
              </a:srgbClr>
            </a:gs>
            <a:gs pos="60000">
              <a:srgbClr val="E6E6E6"/>
            </a:gs>
            <a:gs pos="82000">
              <a:srgbClr val="7D8496">
                <a:alpha val="56000"/>
              </a:srgbClr>
            </a:gs>
            <a:gs pos="100000">
              <a:srgbClr val="E6E6E6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pattFill prst="lgGrid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28575">
            <a:solidFill>
              <a:srgbClr val="7030A0"/>
            </a:solidFill>
          </a:ln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Мини-библиотека в группе детского сада</a:t>
            </a:r>
            <a:endParaRPr lang="ru-RU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Актуальность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В настоящее время возникла серьезная проблема: у детей падает интерес к книге. Ее место занимает телевидение, другие технические средства, которые во многих случаях не могут заменить книгу. </a:t>
            </a:r>
          </a:p>
          <a:p>
            <a:pPr algn="just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Дошкольный возраст - время активного становления читателя в ребенке, требующее внимания и кропотливой совместной работы детского сада и семьи. </a:t>
            </a:r>
          </a:p>
          <a:p>
            <a:pPr algn="just">
              <a:buNone/>
            </a:pPr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Библиотека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обладает уникальными ресурсами для эффективной поддержки социальной рекламы чтения, формирует интерес читателя любого возраста.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329839"/>
            <a:ext cx="3382963" cy="2347913"/>
          </a:xfrm>
          <a:prstGeom prst="rect">
            <a:avLst/>
          </a:prstGeom>
          <a:noFill/>
          <a:ln w="9525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создания мини-библиотеки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социализация детей в обществе;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осознание ценности чтения как эффективного средства образования и воспитания дошкольников;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развитие речи воспитанников; 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воспитание умения вести себя в библиотеке,  находить нужные произведения;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ривлечение родителей к совместной деятельности.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 descr="C:\Users\user-1\Downloads\книга 2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581128"/>
            <a:ext cx="2065412" cy="2065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накомить детей с творчеством отечественных и      зарубежных поэтов и писателей;</a:t>
            </a:r>
          </a:p>
          <a:p>
            <a:pPr marL="0" indent="0" algn="just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ормировать интерес и потребность в чтении; </a:t>
            </a:r>
          </a:p>
          <a:p>
            <a:pPr marL="0" indent="0" algn="just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способствовать поддержанию традиций семейного чтения;</a:t>
            </a:r>
          </a:p>
          <a:p>
            <a:pPr marL="0" indent="0" algn="just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приобщать детей и  родителей  к книжной культуре, воспитывать грамотного  читателя;</a:t>
            </a:r>
          </a:p>
          <a:p>
            <a:pPr marL="0" indent="0" algn="just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воспитывать любовь и бережное отношение к книге;</a:t>
            </a:r>
          </a:p>
          <a:p>
            <a:pPr marL="0" indent="0" algn="just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осуществлять выбор книги из большого количества художественной литературы;</a:t>
            </a:r>
          </a:p>
          <a:p>
            <a:pPr marL="0" indent="0" algn="just">
              <a:buNone/>
            </a:pPr>
            <a:r>
              <a:rPr lang="ru-RU" sz="2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повышать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культуру речи  педагогов, родителей, детей.</a:t>
            </a:r>
            <a:b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работает мини-библиотека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Библиотека располагается в книжном уголке. Книги с вкладышами стоят на полках, удобных для использования детьми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Желательно продумать время работы мини-библиотеки (время свободных занятий – с 15.00 до 18.00, в день посещения бассейна – с 11.00 до 12.30).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На всех детей группы заводятся читательские формуляры. Среди детей на 1 день выбирается библиотекарь (сначала эту роль берет на себя педагог). 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Дети-читатели выбирают произведения и после оформления (занесения вкладыша книги в формуляр читателя) читают (рассматривают) книгу в группе или дома.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3074" name="Picture 2" descr="C:\Users\user-1\Desktop\Калюжная\Рабочая папка\16-17\Дети - читатели\Фото мини-библиотека\DSCN13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74" y="4811359"/>
            <a:ext cx="2520280" cy="1890423"/>
          </a:xfrm>
          <a:prstGeom prst="rect">
            <a:avLst/>
          </a:prstGeom>
          <a:noFill/>
          <a:ln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user-1\Desktop\Калюжная\Рабочая папка\16-17\Дети - читатели\Фото мини-библиотека\DSCN13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811359"/>
            <a:ext cx="2555378" cy="1916749"/>
          </a:xfrm>
          <a:prstGeom prst="rect">
            <a:avLst/>
          </a:prstGeom>
          <a:noFill/>
          <a:ln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798250"/>
            <a:ext cx="1587016" cy="191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Подбор книг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268760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Литература подбирается в  соответствии с  возрастом, индивидуальными особенностями детей группы, а также необходимо чтобы она удовлетворяла многообразные интересы юных читателей.</a:t>
            </a:r>
          </a:p>
          <a:p>
            <a:pPr lvl="0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сказочные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произведения;</a:t>
            </a:r>
          </a:p>
          <a:p>
            <a:pPr lvl="0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стихи, рассказы,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знакомящие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его с историей нашей родины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о героях войны;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весёлые и поучительные книги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С. Маршака, С. Михалкова, Н. Носова,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В.Драгуновского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Э.Успенского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многих других писателей с иллюстрациями наших лучших художников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книги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школьную тематику;</a:t>
            </a:r>
          </a:p>
          <a:p>
            <a:pPr lvl="0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книги о природе, о жизни растений и животных;</a:t>
            </a:r>
          </a:p>
          <a:p>
            <a:pPr lvl="0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етские энциклопедии, научно-популярные издания.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C:\Users\user-1\Downloads\книги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473116"/>
            <a:ext cx="2832315" cy="2124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Библиотечные  мероприятия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- организация тематических выставок книг по плану;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- проведение литературных игр, викторин, инсценировок;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- ремонт книг.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437112"/>
            <a:ext cx="1388815" cy="184287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8318" y="2945442"/>
            <a:ext cx="1284830" cy="178805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6" name="Picture 2" descr="C:\Users\user-1\Desktop\Калюжная\Рабочая папка\16-17\Дети - читатели\Фото мини-библиотека\DSCN131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384" y="2945442"/>
            <a:ext cx="4119537" cy="3090002"/>
          </a:xfrm>
          <a:prstGeom prst="rect">
            <a:avLst/>
          </a:prstGeom>
          <a:noFill/>
          <a:ln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5977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Книжкина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больница»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4" descr="C:\Users\user-1\Desktop\Калюжная\Рабочая папка\16-17\Дети - читатели\Фото мини-библиотека\DSCN130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789040"/>
            <a:ext cx="3209804" cy="2407353"/>
          </a:xfrm>
          <a:prstGeom prst="rect">
            <a:avLst/>
          </a:prstGeom>
          <a:noFill/>
          <a:ln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C:\Users\user-1\Desktop\Калюжная\Рабочая папка\16-17\Дети - читатели\Фото мини-библиотека\DSCN13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7181" y="2492896"/>
            <a:ext cx="3168352" cy="2376532"/>
          </a:xfrm>
          <a:prstGeom prst="rect">
            <a:avLst/>
          </a:prstGeom>
          <a:noFill/>
          <a:ln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user-1\Desktop\Калюжная\Рабочая папка\16-17\Дети - читатели\Фото мини-библиотека\DSCN131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817124"/>
            <a:ext cx="2239414" cy="1679750"/>
          </a:xfrm>
          <a:prstGeom prst="rect">
            <a:avLst/>
          </a:prstGeom>
          <a:noFill/>
          <a:ln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user-1\Downloads\книги5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0160" y="188640"/>
            <a:ext cx="1840464" cy="1783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0524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</TotalTime>
  <Words>307</Words>
  <Application>Microsoft Office PowerPoint</Application>
  <PresentationFormat>Экран (4:3)</PresentationFormat>
  <Paragraphs>36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Мини-библиотека в группе детского сада</vt:lpstr>
      <vt:lpstr>Актуальность</vt:lpstr>
      <vt:lpstr>Цель создания мини-библиотеки</vt:lpstr>
      <vt:lpstr>Задачи:</vt:lpstr>
      <vt:lpstr>Как работает мини-библиотека</vt:lpstr>
      <vt:lpstr>Подбор книг</vt:lpstr>
      <vt:lpstr>Библиотечные  мероприятия</vt:lpstr>
      <vt:lpstr>«Книжкина больница»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Библиотека в группе детского сада</dc:title>
  <dc:creator>user-1</dc:creator>
  <cp:lastModifiedBy>user-1</cp:lastModifiedBy>
  <cp:revision>28</cp:revision>
  <dcterms:modified xsi:type="dcterms:W3CDTF">2019-12-08T09:25:40Z</dcterms:modified>
</cp:coreProperties>
</file>